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Ubuntu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Ubuntu-italic.fntdata"/><Relationship Id="rId12" Type="http://schemas.openxmlformats.org/officeDocument/2006/relationships/slide" Target="slides/slide7.xml"/><Relationship Id="rId56" Type="http://schemas.openxmlformats.org/officeDocument/2006/relationships/font" Target="fonts/Ubuntu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Ubuntu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6d9cb46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6d9cb46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e6d9cb46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e6d9cb46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85980e366_13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85980e366_13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d5c5f27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d5c5f27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7d5c5f27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7d5c5f27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7d5c5f27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7d5c5f27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d5c5f27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d5c5f27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7d5c5f27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7d5c5f27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7d5c5f27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7d5c5f27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7d5c5f27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7d5c5f27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e6d9cb4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e6d9cb4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7d5c5f27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7d5c5f27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7d5c5f27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7d5c5f27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854bd8cf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854bd8cf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854bd8cf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854bd8cf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854bd8cf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854bd8cf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854bd8cf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854bd8cf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85980e36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85980e36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85980e36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85980e36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85980e36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85980e36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85980e36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85980e36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e6d9cb4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e6d9cb4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85980e36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85980e36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85980e36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85980e36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85980e36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85980e36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854bd8cf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854bd8cf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854bd8cf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854bd8cf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854bd8cf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854bd8cf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854bd8cf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854bd8cf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03f7bf304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403f7bf304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7d5c5f27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7d5c5f27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7da0b71c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7da0b71c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e6d9cb46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e6d9cb4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da0b71c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da0b71c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7da0b71c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7da0b71c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7da0b71c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47da0b71c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7da0b71c4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7da0b71c4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854bd8c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854bd8c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7da0b71c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7da0b71c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854bd8c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854bd8c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854bd8cf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854bd8cf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854bd8c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854bd8c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854bd8c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4854bd8c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7d5c5f2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7d5c5f2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7d5c5f2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7d5c5f2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7d5c5f2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7d5c5f2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7d5c5f27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7d5c5f27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6d9cb4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e6d9cb4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143075"/>
            <a:ext cx="9144000" cy="5286300"/>
          </a:xfrm>
          <a:prstGeom prst="rect">
            <a:avLst/>
          </a:prstGeom>
          <a:solidFill>
            <a:srgbClr val="0080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474200" y="1634200"/>
            <a:ext cx="3374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Said Baruqui Ramirez 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114300" rtl="0" algn="r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Salvador Arana Mercado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114300" rtl="0" algn="r">
              <a:lnSpc>
                <a:spcPct val="13333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Ramón Parra Galindo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56" name="Google Shape;56;p13" title="Logo_de_la_UD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200" y="4005525"/>
            <a:ext cx="1053124" cy="105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25" y="247278"/>
            <a:ext cx="4896225" cy="4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Logo Samsu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2" y="71724"/>
            <a:ext cx="960550" cy="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UDG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150" y="3915525"/>
            <a:ext cx="751663" cy="105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3088175" y="234100"/>
            <a:ext cx="33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Acerca Dataset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97100" y="1730600"/>
            <a:ext cx="45129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68571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s" sz="1369">
                <a:solidFill>
                  <a:schemeClr val="dk1"/>
                </a:solidFill>
              </a:rPr>
              <a:t>Los archivos y sus variables mas relevantes:</a:t>
            </a:r>
            <a:endParaRPr sz="1369">
              <a:solidFill>
                <a:schemeClr val="dk1"/>
              </a:solidFill>
            </a:endParaRPr>
          </a:p>
          <a:p>
            <a:pPr indent="-31554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69"/>
              <a:buChar char="➢"/>
            </a:pPr>
            <a:r>
              <a:rPr b="1" lang="es" sz="136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nomenclature_2024.csv</a:t>
            </a:r>
            <a:r>
              <a:rPr b="1" lang="es" sz="1369">
                <a:solidFill>
                  <a:schemeClr val="dk1"/>
                </a:solidFill>
              </a:rPr>
              <a:t>: (39.7kB)</a:t>
            </a:r>
            <a:endParaRPr b="1" sz="1369">
              <a:solidFill>
                <a:schemeClr val="dk1"/>
              </a:solidFill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ID </a:t>
            </a:r>
            <a:endParaRPr sz="1369">
              <a:solidFill>
                <a:schemeClr val="dk1"/>
              </a:solidFill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coordenadas de las 372 estaciones</a:t>
            </a:r>
            <a:br>
              <a:rPr lang="es" sz="1369">
                <a:solidFill>
                  <a:schemeClr val="dk1"/>
                </a:solidFill>
              </a:rPr>
            </a:br>
            <a:endParaRPr sz="1369">
              <a:solidFill>
                <a:schemeClr val="dk1"/>
              </a:solidFill>
            </a:endParaRPr>
          </a:p>
          <a:p>
            <a:pPr indent="-31554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Font typeface="Ubuntu"/>
              <a:buChar char="➢"/>
            </a:pPr>
            <a:r>
              <a:rPr b="1" lang="es" sz="136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mibici_2014-2024.csv: (2.5 GB)</a:t>
            </a:r>
            <a:endParaRPr b="1" sz="1369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Fecha y hora de inicio y fin de los viajes</a:t>
            </a:r>
            <a:endParaRPr sz="1369">
              <a:solidFill>
                <a:schemeClr val="dk1"/>
              </a:solidFill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ID de inicio y fin del viaje</a:t>
            </a:r>
            <a:endParaRPr sz="1369">
              <a:solidFill>
                <a:schemeClr val="dk1"/>
              </a:solidFill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Edad del usuario</a:t>
            </a:r>
            <a:endParaRPr sz="1369">
              <a:solidFill>
                <a:schemeClr val="dk1"/>
              </a:solidFill>
            </a:endParaRPr>
          </a:p>
          <a:p>
            <a:pPr indent="-31554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9"/>
              <a:buChar char="○"/>
            </a:pPr>
            <a:r>
              <a:rPr lang="es" sz="1369">
                <a:solidFill>
                  <a:schemeClr val="dk1"/>
                </a:solidFill>
              </a:rPr>
              <a:t>ID del usuario (anonimizado)</a:t>
            </a:r>
            <a:endParaRPr sz="136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2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275" y="1223700"/>
            <a:ext cx="3563925" cy="37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96600" y="1286250"/>
            <a:ext cx="35730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Se aplicaron diversas técnicas de Feature Engineering para convertir los datos en </a:t>
            </a:r>
            <a:r>
              <a:rPr lang="es" sz="1500">
                <a:solidFill>
                  <a:schemeClr val="dk1"/>
                </a:solidFill>
              </a:rPr>
              <a:t>información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lang="es" sz="1500">
                <a:solidFill>
                  <a:schemeClr val="dk1"/>
                </a:solidFill>
              </a:rPr>
              <a:t>útil</a:t>
            </a:r>
            <a:r>
              <a:rPr lang="es" sz="1500">
                <a:solidFill>
                  <a:schemeClr val="dk1"/>
                </a:solidFill>
              </a:rPr>
              <a:t>.</a:t>
            </a:r>
            <a:endParaRPr sz="1700"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17508" l="0" r="0" t="20205"/>
          <a:stretch/>
        </p:blipFill>
        <p:spPr>
          <a:xfrm>
            <a:off x="3969600" y="3081200"/>
            <a:ext cx="4863225" cy="1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4572000" y="1230650"/>
            <a:ext cx="39813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Conversión de tipos de datos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Obtención</a:t>
            </a:r>
            <a:r>
              <a:rPr lang="es" sz="1400">
                <a:solidFill>
                  <a:schemeClr val="dk1"/>
                </a:solidFill>
              </a:rPr>
              <a:t> de variables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Uso de variables geográficas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Cálculo</a:t>
            </a:r>
            <a:r>
              <a:rPr lang="es" sz="1400">
                <a:solidFill>
                  <a:schemeClr val="dk1"/>
                </a:solidFill>
              </a:rPr>
              <a:t> de distancias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Combinación</a:t>
            </a:r>
            <a:r>
              <a:rPr lang="es" sz="1400">
                <a:solidFill>
                  <a:schemeClr val="dk1"/>
                </a:solidFill>
              </a:rPr>
              <a:t> con </a:t>
            </a:r>
            <a:r>
              <a:rPr lang="es" sz="1400">
                <a:solidFill>
                  <a:schemeClr val="dk1"/>
                </a:solidFill>
              </a:rPr>
              <a:t>información</a:t>
            </a:r>
            <a:r>
              <a:rPr lang="es" sz="1400">
                <a:solidFill>
                  <a:schemeClr val="dk1"/>
                </a:solidFill>
              </a:rPr>
              <a:t> </a:t>
            </a:r>
            <a:r>
              <a:rPr lang="es" sz="1400">
                <a:solidFill>
                  <a:schemeClr val="dk1"/>
                </a:solidFill>
              </a:rPr>
              <a:t>climática</a:t>
            </a:r>
            <a:r>
              <a:rPr lang="es" sz="1400">
                <a:solidFill>
                  <a:schemeClr val="dk1"/>
                </a:solidFill>
              </a:rPr>
              <a:t> </a:t>
            </a:r>
            <a:r>
              <a:rPr lang="es" sz="1400">
                <a:solidFill>
                  <a:schemeClr val="dk1"/>
                </a:solidFill>
              </a:rPr>
              <a:t>histórica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Popularidad de estaciones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Segmentación</a:t>
            </a:r>
            <a:r>
              <a:rPr lang="es" sz="1400">
                <a:solidFill>
                  <a:schemeClr val="dk1"/>
                </a:solidFill>
              </a:rPr>
              <a:t> del usuario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s" sz="1400">
                <a:solidFill>
                  <a:schemeClr val="dk1"/>
                </a:solidFill>
              </a:rPr>
              <a:t>Codificación de variables categóricas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13" y="1863075"/>
            <a:ext cx="3263026" cy="33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41949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277813" y="235300"/>
            <a:ext cx="37152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>
                <a:solidFill>
                  <a:schemeClr val="lt1"/>
                </a:solidFill>
              </a:rPr>
              <a:t>Análisis exploratorio de datos (EDA)</a:t>
            </a:r>
            <a:endParaRPr sz="4020">
              <a:solidFill>
                <a:schemeClr val="lt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74" y="2919875"/>
            <a:ext cx="2010650" cy="2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984825" y="882800"/>
            <a:ext cx="36852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38761D"/>
                </a:solidFill>
              </a:rPr>
              <a:t>Distribución de Edad</a:t>
            </a:r>
            <a:endParaRPr b="1" sz="1200">
              <a:solidFill>
                <a:srgbClr val="38761D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Indica que hay alrededor de 500,000 registros en el grupo de edad más frecuente (probablemente entre 25-35 años)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38761D"/>
                </a:solidFill>
              </a:rPr>
              <a:t> Distribución de Origen Popularidad</a:t>
            </a:r>
            <a:endParaRPr b="1" sz="1200">
              <a:solidFill>
                <a:srgbClr val="38761D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La mayoría de viajes salen de estaciones poco populares (probablemente muchas estaciones con pocos viajes)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38761D"/>
                </a:solidFill>
              </a:rPr>
              <a:t>Duración min</a:t>
            </a:r>
            <a:endParaRPr b="1" sz="1200">
              <a:solidFill>
                <a:srgbClr val="38761D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La mayoría de viajes son cortos (&lt;30 min), con pocos viajes muy largos.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38761D"/>
                </a:solidFill>
              </a:rPr>
              <a:t> Destino Popularidad</a:t>
            </a:r>
            <a:endParaRPr b="1" sz="1200">
              <a:solidFill>
                <a:srgbClr val="38761D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Muestra distribución similar a origen pero con ligeras diferencias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99475" y="209200"/>
            <a:ext cx="37464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Variables numéricas</a:t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33607" t="0"/>
          <a:stretch/>
        </p:blipFill>
        <p:spPr>
          <a:xfrm>
            <a:off x="870975" y="831700"/>
            <a:ext cx="4023949" cy="40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63" y="3103289"/>
            <a:ext cx="3191531" cy="191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1089875" y="1009139"/>
            <a:ext cx="3864900" cy="19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Distancia km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Alrededor de </a:t>
            </a:r>
            <a:r>
              <a:rPr lang="es" sz="1300">
                <a:solidFill>
                  <a:schemeClr val="dk1"/>
                </a:solidFill>
              </a:rPr>
              <a:t>800,000 viajes en el rango más común (probablemente &lt;2 km)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User Viajes Count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Cuántos usuarios tienen X cantidad de viajes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99475" y="209200"/>
            <a:ext cx="37464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Variables numéricas</a:t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65618" r="0" t="0"/>
          <a:stretch/>
        </p:blipFill>
        <p:spPr>
          <a:xfrm>
            <a:off x="5484150" y="0"/>
            <a:ext cx="3205974" cy="518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2451750" y="209200"/>
            <a:ext cx="4240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Variables categóricas</a:t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50" y="2216075"/>
            <a:ext cx="6466442" cy="27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899300" y="983225"/>
            <a:ext cx="35937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</a:rPr>
              <a:t>Distribución por género</a:t>
            </a:r>
            <a:r>
              <a:rPr lang="es" sz="1200">
                <a:solidFill>
                  <a:srgbClr val="38761D"/>
                </a:solidFill>
              </a:rPr>
              <a:t> </a:t>
            </a:r>
            <a:endParaRPr sz="1200">
              <a:solidFill>
                <a:srgbClr val="38761D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Podemos visualizar que los hombres usan más este tipo de transporte que las de género femenino.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753450" y="983225"/>
            <a:ext cx="35937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8761D"/>
                </a:solidFill>
              </a:rPr>
              <a:t>Patrón semanal de Uso  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Visualizamos que entre semana es más usado el sistema de mibici.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99475" y="209200"/>
            <a:ext cx="4735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Análisis temporal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1371700" y="982163"/>
            <a:ext cx="6551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Vemos que a las 8:00 y a las 18:00 son </a:t>
            </a:r>
            <a:r>
              <a:rPr lang="es" sz="1400">
                <a:solidFill>
                  <a:schemeClr val="dk1"/>
                </a:solidFill>
              </a:rPr>
              <a:t>las horas que más se usan las bicis. 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425" y="1571550"/>
            <a:ext cx="6017825" cy="32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399475" y="209200"/>
            <a:ext cx="4735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Análisis temporal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590375" y="806800"/>
            <a:ext cx="7323000" cy="1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Viajes por meses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	Podemos ver que en enero es donde mas se usan las bicis del 2023 al 2024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	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	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827" y="1645825"/>
            <a:ext cx="6498399" cy="32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99475" y="209200"/>
            <a:ext cx="47352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Análisis geográfico</a:t>
            </a:r>
            <a:endParaRPr b="1" sz="2844">
              <a:solidFill>
                <a:srgbClr val="00914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1371700" y="982163"/>
            <a:ext cx="6551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Vemos que a las 8:00 y a las 18:00 son las horas que más se usan las bicis. 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88" y="982175"/>
            <a:ext cx="7327825" cy="34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399475" y="209200"/>
            <a:ext cx="47352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Análisis Usuarios</a:t>
            </a:r>
            <a:endParaRPr b="1" sz="2844">
              <a:solidFill>
                <a:srgbClr val="00914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75" y="1048838"/>
            <a:ext cx="7834401" cy="38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37950" y="0"/>
            <a:ext cx="4147875" cy="50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42100" y="350700"/>
            <a:ext cx="39792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20">
                <a:solidFill>
                  <a:schemeClr val="lt1"/>
                </a:solidFill>
              </a:rPr>
              <a:t>¿Por </a:t>
            </a:r>
            <a:r>
              <a:rPr lang="es" sz="4220">
                <a:solidFill>
                  <a:schemeClr val="lt1"/>
                </a:solidFill>
              </a:rPr>
              <a:t>qué</a:t>
            </a:r>
            <a:r>
              <a:rPr lang="es" sz="4220">
                <a:solidFill>
                  <a:schemeClr val="lt1"/>
                </a:solidFill>
              </a:rPr>
              <a:t>?</a:t>
            </a:r>
            <a:endParaRPr sz="422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185825" y="350700"/>
            <a:ext cx="4624200" cy="4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Crecimiento Rápido: A partir de su </a:t>
            </a:r>
            <a:r>
              <a:rPr lang="es"/>
              <a:t>inauguración</a:t>
            </a:r>
            <a:r>
              <a:rPr lang="es"/>
              <a:t> en 2014, actualmente MiBici cuenta con alrededor de 372 estaciones.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Gracias al flujo asimétrico de bicicletas, la calidad del servicio depende directamente de predecir las acciones del usuario.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Ciudades con Sistemas de Bicicletas: Ejemplos incluyen Nueva York (Citi Bike), Londres (Santander Cycle) y Ciudad de México (Ecobici).</a:t>
            </a:r>
            <a:endParaRPr/>
          </a:p>
        </p:txBody>
      </p:sp>
      <p:pic>
        <p:nvPicPr>
          <p:cNvPr id="67" name="Google Shape;67;p14" title="All statio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62" y="1558025"/>
            <a:ext cx="3979275" cy="34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21675" y="234100"/>
            <a:ext cx="39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Feature Engineering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410600" y="1799950"/>
            <a:ext cx="2190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244">
                <a:solidFill>
                  <a:srgbClr val="009144"/>
                </a:solidFill>
              </a:rPr>
              <a:t>Correlaciones</a:t>
            </a:r>
            <a:endParaRPr b="1" sz="2244">
              <a:solidFill>
                <a:srgbClr val="00914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03" y="0"/>
            <a:ext cx="6586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41949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type="title"/>
          </p:nvPr>
        </p:nvSpPr>
        <p:spPr>
          <a:xfrm>
            <a:off x="0" y="544925"/>
            <a:ext cx="40197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>
                <a:solidFill>
                  <a:schemeClr val="lt1"/>
                </a:solidFill>
              </a:rPr>
              <a:t>Implementación de modelos</a:t>
            </a:r>
            <a:endParaRPr sz="4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20">
              <a:solidFill>
                <a:schemeClr val="lt1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99" y="2170825"/>
            <a:ext cx="2010650" cy="2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4774475" y="2755950"/>
            <a:ext cx="42603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Predecir la cantidad de viajes por hora en una estación específica del sistema MiBici, utilizando un modelo de series temporales.</a:t>
            </a:r>
            <a:endParaRPr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621925" y="1984588"/>
            <a:ext cx="45654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Predicción de Demanda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6369650" y="457375"/>
            <a:ext cx="259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50">
                <a:solidFill>
                  <a:schemeClr val="lt1"/>
                </a:solidFill>
              </a:rPr>
              <a:t>Regresión </a:t>
            </a:r>
            <a:r>
              <a:rPr b="1" lang="es" sz="1650">
                <a:solidFill>
                  <a:schemeClr val="lt1"/>
                </a:solidFill>
              </a:rPr>
              <a:t>(</a:t>
            </a:r>
            <a:r>
              <a:rPr b="1" lang="es" sz="1650">
                <a:solidFill>
                  <a:schemeClr val="lt1"/>
                </a:solidFill>
              </a:rPr>
              <a:t>SARIMA</a:t>
            </a:r>
            <a:r>
              <a:rPr b="1" lang="es" sz="1650">
                <a:solidFill>
                  <a:schemeClr val="lt1"/>
                </a:solidFill>
              </a:rPr>
              <a:t>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0" r="0" t="4205"/>
          <a:stretch/>
        </p:blipFill>
        <p:spPr>
          <a:xfrm>
            <a:off x="309600" y="1769975"/>
            <a:ext cx="4196399" cy="22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5288200" y="2071075"/>
            <a:ext cx="35262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Preprocesamiento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Conversión de timestamps a formato datetime.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Agrupación de viajes por </a:t>
            </a:r>
            <a:r>
              <a:rPr lang="es" sz="1200">
                <a:solidFill>
                  <a:schemeClr val="dk1"/>
                </a:solidFill>
              </a:rPr>
              <a:t>hora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Relleno de </a:t>
            </a:r>
            <a:r>
              <a:rPr lang="es" sz="1200">
                <a:solidFill>
                  <a:schemeClr val="dk1"/>
                </a:solidFill>
              </a:rPr>
              <a:t>horas</a:t>
            </a:r>
            <a:r>
              <a:rPr lang="es" sz="1200">
                <a:solidFill>
                  <a:schemeClr val="dk1"/>
                </a:solidFill>
              </a:rPr>
              <a:t> sin viajes con 0.</a:t>
            </a:r>
            <a:endParaRPr sz="1900"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5535225" y="1187725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6369650" y="457375"/>
            <a:ext cx="259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50">
                <a:solidFill>
                  <a:schemeClr val="lt1"/>
                </a:solidFill>
              </a:rPr>
              <a:t>Regresión </a:t>
            </a:r>
            <a:r>
              <a:rPr b="1" lang="es" sz="1650">
                <a:solidFill>
                  <a:schemeClr val="lt1"/>
                </a:solidFill>
              </a:rPr>
              <a:t>(SARIMA</a:t>
            </a:r>
            <a:r>
              <a:rPr b="1" lang="es" sz="1650">
                <a:solidFill>
                  <a:schemeClr val="lt1"/>
                </a:solidFill>
              </a:rPr>
              <a:t>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25" y="1261975"/>
            <a:ext cx="4683876" cy="30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5170725" y="2209600"/>
            <a:ext cx="36792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200">
                <a:solidFill>
                  <a:schemeClr val="dk1"/>
                </a:solidFill>
              </a:rPr>
              <a:t>Serie Original: </a:t>
            </a:r>
            <a:r>
              <a:rPr lang="es" sz="1200">
                <a:solidFill>
                  <a:schemeClr val="dk1"/>
                </a:solidFill>
              </a:rPr>
              <a:t>M</a:t>
            </a:r>
            <a:r>
              <a:rPr lang="es" sz="1200">
                <a:solidFill>
                  <a:schemeClr val="dk1"/>
                </a:solidFill>
              </a:rPr>
              <a:t>uestra la dirección general del uso a lo largo de</a:t>
            </a:r>
            <a:br>
              <a:rPr lang="es" sz="12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200">
                <a:solidFill>
                  <a:schemeClr val="dk1"/>
                </a:solidFill>
              </a:rPr>
              <a:t>Tendencia (Trend):</a:t>
            </a:r>
            <a:r>
              <a:rPr lang="es" sz="1200">
                <a:solidFill>
                  <a:schemeClr val="dk1"/>
                </a:solidFill>
              </a:rPr>
              <a:t> Muestra la dirección general del uso a lo largo del tiempo.</a:t>
            </a:r>
            <a:br>
              <a:rPr lang="e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200">
                <a:solidFill>
                  <a:schemeClr val="dk1"/>
                </a:solidFill>
              </a:rPr>
              <a:t>Estacionalidad (Seasonal):</a:t>
            </a:r>
            <a:r>
              <a:rPr lang="es" sz="1200">
                <a:solidFill>
                  <a:schemeClr val="dk1"/>
                </a:solidFill>
              </a:rPr>
              <a:t> Refleja patrones que se repiten en intervalos regulares.</a:t>
            </a:r>
            <a:br>
              <a:rPr lang="e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200">
                <a:solidFill>
                  <a:schemeClr val="dk1"/>
                </a:solidFill>
              </a:rPr>
              <a:t>Residuo (Resid):</a:t>
            </a:r>
            <a:r>
              <a:rPr lang="es" sz="1200">
                <a:solidFill>
                  <a:schemeClr val="dk1"/>
                </a:solidFill>
              </a:rPr>
              <a:t> Captura anomalías o variaciones no explicadas por la tendencia o estacionalidad.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.</a:t>
            </a:r>
            <a:endParaRPr sz="1900"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085850" y="1215988"/>
            <a:ext cx="39756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44">
                <a:solidFill>
                  <a:srgbClr val="009144"/>
                </a:solidFill>
              </a:rPr>
              <a:t>Descomposición de series temporales</a:t>
            </a:r>
            <a:endParaRPr b="1" sz="2444">
              <a:solidFill>
                <a:srgbClr val="009144"/>
              </a:solidFill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6369650" y="457375"/>
            <a:ext cx="259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50">
                <a:solidFill>
                  <a:schemeClr val="lt1"/>
                </a:solidFill>
              </a:rPr>
              <a:t>Regresión </a:t>
            </a:r>
            <a:r>
              <a:rPr b="1" lang="es" sz="1650">
                <a:solidFill>
                  <a:schemeClr val="lt1"/>
                </a:solidFill>
              </a:rPr>
              <a:t>(SARIMA)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50" y="1120800"/>
            <a:ext cx="4983399" cy="37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5484175" y="2209600"/>
            <a:ext cx="3435600" cy="11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La gráfica permite visualizar qué tan cerca estuvieron las predicciones (rojo) de los valores reales (verde), evaluando así el rendimiento del modelo. Los ejes muestran fechas/horas (eje X) y cantidad de viajes (eje Y).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.</a:t>
            </a:r>
            <a:endParaRPr sz="1900"/>
          </a:p>
        </p:txBody>
      </p:sp>
      <p:sp>
        <p:nvSpPr>
          <p:cNvPr id="268" name="Google Shape;268;p37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5085850" y="1215988"/>
            <a:ext cx="3975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44">
                <a:solidFill>
                  <a:srgbClr val="009144"/>
                </a:solidFill>
              </a:rPr>
              <a:t>Modelo SARIMA</a:t>
            </a:r>
            <a:endParaRPr b="1" sz="2444">
              <a:solidFill>
                <a:srgbClr val="009144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6369650" y="457375"/>
            <a:ext cx="259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50">
                <a:solidFill>
                  <a:schemeClr val="lt1"/>
                </a:solidFill>
              </a:rPr>
              <a:t>Regresión </a:t>
            </a:r>
            <a:r>
              <a:rPr b="1" lang="es" sz="1650">
                <a:solidFill>
                  <a:schemeClr val="lt1"/>
                </a:solidFill>
              </a:rPr>
              <a:t>(SARIMA)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5" y="1525601"/>
            <a:ext cx="5268125" cy="2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4495625" y="2413350"/>
            <a:ext cx="41478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partir de la demanda histórica de la estación de bicicletas y variables climáticas que sirven de ancla en la estacionalidad de los datos.</a:t>
            </a:r>
            <a:endParaRPr/>
          </a:p>
        </p:txBody>
      </p:sp>
      <p:sp>
        <p:nvSpPr>
          <p:cNvPr id="279" name="Google Shape;279;p38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19605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4131400" y="1456775"/>
            <a:ext cx="4843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Predicción de Demanda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6439200" y="500975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0888"/>
            <a:ext cx="4267201" cy="331783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0" y="4367450"/>
            <a:ext cx="4267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</a:rPr>
              <a:t>LSTM: Long Short-Term Memory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625" y="4079725"/>
            <a:ext cx="924800" cy="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3896075" y="4538400"/>
            <a:ext cx="42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chemeClr val="dk1"/>
                </a:solidFill>
              </a:rPr>
              <a:t>Información</a:t>
            </a:r>
            <a:r>
              <a:rPr i="1" lang="es" sz="1050">
                <a:solidFill>
                  <a:schemeClr val="dk1"/>
                </a:solidFill>
              </a:rPr>
              <a:t> </a:t>
            </a:r>
            <a:r>
              <a:rPr i="1" lang="es" sz="1050">
                <a:solidFill>
                  <a:schemeClr val="dk1"/>
                </a:solidFill>
              </a:rPr>
              <a:t>climática</a:t>
            </a:r>
            <a:r>
              <a:rPr i="1" lang="es" sz="1050">
                <a:solidFill>
                  <a:schemeClr val="dk1"/>
                </a:solidFill>
              </a:rPr>
              <a:t> obtenida de:</a:t>
            </a:r>
            <a:endParaRPr i="1"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459400" y="2103900"/>
            <a:ext cx="3526200" cy="24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Preprocesamiento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Conversión de timestamps a formato datetime.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Filtrado de salidas en falso (viajes duración &lt; 1min)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Agrupación de viajes por día y estación.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Relleno de días sin viajes con 0.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Cálculo de la distancia manhattan.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Muestreo de las estaciones.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Obtención y unión de variables históricas de clima.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3" name="Google Shape;293;p39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459400" y="148140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800" y="1182950"/>
            <a:ext cx="4749654" cy="37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185825" y="1779650"/>
            <a:ext cx="2957400" cy="1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Exploración</a:t>
            </a:r>
            <a:r>
              <a:rPr b="1" lang="es" sz="1200">
                <a:solidFill>
                  <a:schemeClr val="dk1"/>
                </a:solidFill>
              </a:rPr>
              <a:t> de </a:t>
            </a:r>
            <a:r>
              <a:rPr b="1" lang="es" sz="1200">
                <a:solidFill>
                  <a:schemeClr val="dk1"/>
                </a:solidFill>
              </a:rPr>
              <a:t>técnicas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Se </a:t>
            </a:r>
            <a:r>
              <a:rPr lang="es" sz="1200">
                <a:solidFill>
                  <a:schemeClr val="dk1"/>
                </a:solidFill>
              </a:rPr>
              <a:t>observó</a:t>
            </a:r>
            <a:r>
              <a:rPr lang="es" sz="1200">
                <a:solidFill>
                  <a:schemeClr val="dk1"/>
                </a:solidFill>
              </a:rPr>
              <a:t> que los datos tienen un componente estacional bastante fuerte con periodicidad de 1 año, siguen una tendencia </a:t>
            </a:r>
            <a:r>
              <a:rPr lang="es" sz="1200">
                <a:solidFill>
                  <a:schemeClr val="dk1"/>
                </a:solidFill>
              </a:rPr>
              <a:t>propia </a:t>
            </a:r>
            <a:r>
              <a:rPr lang="es" sz="1200">
                <a:solidFill>
                  <a:schemeClr val="dk1"/>
                </a:solidFill>
              </a:rPr>
              <a:t>y en el componente residual </a:t>
            </a:r>
            <a:r>
              <a:rPr lang="es" sz="1200">
                <a:solidFill>
                  <a:schemeClr val="dk1"/>
                </a:solidFill>
              </a:rPr>
              <a:t>aún</a:t>
            </a:r>
            <a:r>
              <a:rPr lang="es" sz="1200">
                <a:solidFill>
                  <a:schemeClr val="dk1"/>
                </a:solidFill>
              </a:rPr>
              <a:t> quedan variables por ser consideradas.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4" name="Google Shape;304;p40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185825" y="115715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075" y="1098950"/>
            <a:ext cx="5736175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185825" y="1779650"/>
            <a:ext cx="29574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Implementación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Como </a:t>
            </a:r>
            <a:r>
              <a:rPr lang="es" sz="1200">
                <a:solidFill>
                  <a:schemeClr val="dk1"/>
                </a:solidFill>
              </a:rPr>
              <a:t>heurísticas</a:t>
            </a:r>
            <a:r>
              <a:rPr lang="es" sz="1200">
                <a:solidFill>
                  <a:schemeClr val="dk1"/>
                </a:solidFill>
              </a:rPr>
              <a:t>, se </a:t>
            </a:r>
            <a:r>
              <a:rPr lang="es" sz="1200">
                <a:solidFill>
                  <a:schemeClr val="dk1"/>
                </a:solidFill>
              </a:rPr>
              <a:t>optó</a:t>
            </a:r>
            <a:r>
              <a:rPr lang="es" sz="1200">
                <a:solidFill>
                  <a:schemeClr val="dk1"/>
                </a:solidFill>
              </a:rPr>
              <a:t> por otorgar </a:t>
            </a:r>
            <a:r>
              <a:rPr lang="es" sz="1200">
                <a:solidFill>
                  <a:schemeClr val="dk1"/>
                </a:solidFill>
              </a:rPr>
              <a:t>información</a:t>
            </a:r>
            <a:r>
              <a:rPr lang="es" sz="1200">
                <a:solidFill>
                  <a:schemeClr val="dk1"/>
                </a:solidFill>
              </a:rPr>
              <a:t> estacional al modelo con la temperatura media del </a:t>
            </a:r>
            <a:r>
              <a:rPr lang="es" sz="1200">
                <a:solidFill>
                  <a:schemeClr val="dk1"/>
                </a:solidFill>
              </a:rPr>
              <a:t>día</a:t>
            </a:r>
            <a:r>
              <a:rPr lang="es" sz="1200">
                <a:solidFill>
                  <a:schemeClr val="dk1"/>
                </a:solidFill>
              </a:rPr>
              <a:t> y los mm de lluvia total del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Y el componente de tendencia lo obtiene a partir de la sumatoria de viajes salientes de la </a:t>
            </a:r>
            <a:r>
              <a:rPr lang="es" sz="1200">
                <a:solidFill>
                  <a:schemeClr val="dk1"/>
                </a:solidFill>
              </a:rPr>
              <a:t>estación</a:t>
            </a:r>
            <a:r>
              <a:rPr lang="es" sz="1200">
                <a:solidFill>
                  <a:schemeClr val="dk1"/>
                </a:solidFill>
              </a:rPr>
              <a:t> y su distancia manhattan media.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5" name="Google Shape;315;p41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85825" y="115715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750" y="1455775"/>
            <a:ext cx="5394734" cy="305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320100" y="1060875"/>
            <a:ext cx="58239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Objetivo general</a:t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0" y="369550"/>
            <a:ext cx="2923200" cy="364261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372650" y="1954500"/>
            <a:ext cx="52854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Utilizar modelos de Machine Learning para analizar el uso del sistema de bicicletas públicas MiBici en Guadalajara, para identificar y predecir patrones de uso, con el objetivo de encontrar algoritmos que permitan optimizar la movilidad.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185825" y="1779650"/>
            <a:ext cx="29574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Resultados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Características</a:t>
            </a:r>
            <a:r>
              <a:rPr lang="e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Viajes salientes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Distancia media de viajes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Temperatura media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Lluvia total del dia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185825" y="115715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63" y="3424949"/>
            <a:ext cx="2377275" cy="14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050" y="1548453"/>
            <a:ext cx="4507075" cy="293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185825" y="1779650"/>
            <a:ext cx="29574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Resultados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Características: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Viajes salientes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Distancia media de viajes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Temperatura media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Lluvia total del dia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8" name="Google Shape;338;p43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85825" y="115715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875" y="1416225"/>
            <a:ext cx="5127177" cy="330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185825" y="1779650"/>
            <a:ext cx="29574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Resultados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Características: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i="1" lang="es" sz="1200">
                <a:solidFill>
                  <a:srgbClr val="FF0000"/>
                </a:solidFill>
              </a:rPr>
              <a:t>SIN </a:t>
            </a:r>
            <a:r>
              <a:rPr i="1" lang="es" sz="1200">
                <a:solidFill>
                  <a:srgbClr val="FF0000"/>
                </a:solidFill>
              </a:rPr>
              <a:t>Viajes salientes</a:t>
            </a:r>
            <a:endParaRPr i="1" sz="1200">
              <a:solidFill>
                <a:srgbClr val="FF0000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i="1" lang="es" sz="1200">
                <a:solidFill>
                  <a:srgbClr val="FF0000"/>
                </a:solidFill>
              </a:rPr>
              <a:t>SIN Distancia media de viajes</a:t>
            </a:r>
            <a:endParaRPr i="1" sz="1200">
              <a:solidFill>
                <a:srgbClr val="FF0000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Temperatura media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>
                <a:solidFill>
                  <a:schemeClr val="dk1"/>
                </a:solidFill>
              </a:rPr>
              <a:t>Lluvia total del dia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9" name="Google Shape;349;p44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185825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Regresión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185825" y="1157150"/>
            <a:ext cx="3526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Metodología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(LSTM)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75" y="3344750"/>
            <a:ext cx="2837889" cy="17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043" y="1157150"/>
            <a:ext cx="2173532" cy="1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 rot="962246">
            <a:off x="4466990" y="1184318"/>
            <a:ext cx="1564800" cy="369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Validación</a:t>
            </a:r>
            <a:r>
              <a:rPr lang="es" sz="1200">
                <a:solidFill>
                  <a:schemeClr val="dk1"/>
                </a:solidFill>
              </a:rPr>
              <a:t> -&gt;</a:t>
            </a:r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051" y="2747128"/>
            <a:ext cx="3526199" cy="227337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 rot="-1884274">
            <a:off x="7046275" y="3453287"/>
            <a:ext cx="1564834" cy="369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&lt;- Prueba real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265725" y="2318975"/>
            <a:ext cx="30729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Implementación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Implementa un modelo de árbol de decisión para predecir si un usuario renovará su membresía en un sistema de Mibici.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/>
        </p:nvSpPr>
        <p:spPr>
          <a:xfrm>
            <a:off x="185825" y="204850"/>
            <a:ext cx="27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Clasificación</a:t>
            </a:r>
            <a:r>
              <a:rPr b="1" lang="es" sz="2900">
                <a:solidFill>
                  <a:srgbClr val="FFFFFF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185825" y="1157150"/>
            <a:ext cx="35262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44">
                <a:solidFill>
                  <a:srgbClr val="009144"/>
                </a:solidFill>
              </a:rPr>
              <a:t>Renovación de Usuarios</a:t>
            </a:r>
            <a:endParaRPr b="1" sz="2444">
              <a:solidFill>
                <a:srgbClr val="009144"/>
              </a:solidFill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Árbol</a:t>
            </a:r>
            <a:r>
              <a:rPr b="1" lang="es" sz="1650">
                <a:solidFill>
                  <a:schemeClr val="lt1"/>
                </a:solidFill>
              </a:rPr>
              <a:t> de </a:t>
            </a:r>
            <a:r>
              <a:rPr b="1" lang="es" sz="1650">
                <a:solidFill>
                  <a:schemeClr val="lt1"/>
                </a:solidFill>
              </a:rPr>
              <a:t>decisión</a:t>
            </a:r>
            <a:r>
              <a:rPr b="1" lang="es" sz="1650">
                <a:solidFill>
                  <a:schemeClr val="lt1"/>
                </a:solidFill>
              </a:rPr>
              <a:t> 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49" y="1669800"/>
            <a:ext cx="5555824" cy="2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265725" y="2318975"/>
            <a:ext cx="3072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Las variables más relevantes para predecir la renovación.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6"/>
          <p:cNvSpPr txBox="1"/>
          <p:nvPr/>
        </p:nvSpPr>
        <p:spPr>
          <a:xfrm>
            <a:off x="185825" y="204850"/>
            <a:ext cx="27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Clasificación 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185825" y="1636550"/>
            <a:ext cx="3650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244">
                <a:solidFill>
                  <a:srgbClr val="009144"/>
                </a:solidFill>
              </a:rPr>
              <a:t>Importancia de Features</a:t>
            </a:r>
            <a:endParaRPr b="1" sz="2244">
              <a:solidFill>
                <a:srgbClr val="009144"/>
              </a:solidFill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Arbol de desicion 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625" y="1193300"/>
            <a:ext cx="5002975" cy="373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idx="1" type="body"/>
          </p:nvPr>
        </p:nvSpPr>
        <p:spPr>
          <a:xfrm>
            <a:off x="6251525" y="2115025"/>
            <a:ext cx="27117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Azul Oscuro -&gt; </a:t>
            </a:r>
            <a:r>
              <a:rPr lang="es" sz="1200">
                <a:solidFill>
                  <a:schemeClr val="dk1"/>
                </a:solidFill>
              </a:rPr>
              <a:t>Alta probabilidad de no renovar (90%).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Azul Claro -&gt;</a:t>
            </a:r>
            <a:r>
              <a:rPr lang="es" sz="1200">
                <a:solidFill>
                  <a:schemeClr val="dk1"/>
                </a:solidFill>
              </a:rPr>
              <a:t> Riesgo moderado de no renovar (60%).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Naranja Oscuro -&gt; </a:t>
            </a:r>
            <a:r>
              <a:rPr lang="es" sz="1200">
                <a:solidFill>
                  <a:schemeClr val="dk1"/>
                </a:solidFill>
              </a:rPr>
              <a:t>Alta probabilidad de renovación (90% en este caso).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Naranja Claro -&gt; </a:t>
            </a:r>
            <a:r>
              <a:rPr lang="es" sz="1200">
                <a:solidFill>
                  <a:schemeClr val="dk1"/>
                </a:solidFill>
              </a:rPr>
              <a:t>Probabilidad moderada de renovación (60-80%).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6" name="Google Shape;386;p47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 txBox="1"/>
          <p:nvPr/>
        </p:nvSpPr>
        <p:spPr>
          <a:xfrm>
            <a:off x="185825" y="204850"/>
            <a:ext cx="27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Clasificación 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6591125" y="1496613"/>
            <a:ext cx="2372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44">
                <a:solidFill>
                  <a:srgbClr val="009144"/>
                </a:solidFill>
              </a:rPr>
              <a:t>Árbol de Decisión</a:t>
            </a:r>
            <a:endParaRPr b="1" sz="1844">
              <a:solidFill>
                <a:srgbClr val="009144"/>
              </a:solidFill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Arbol de desicion 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0" y="1250625"/>
            <a:ext cx="5954952" cy="30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1" type="body"/>
          </p:nvPr>
        </p:nvSpPr>
        <p:spPr>
          <a:xfrm>
            <a:off x="5220300" y="1507825"/>
            <a:ext cx="37554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Frecuencia de viajes vs Consistencia (0.92)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100">
                <a:solidFill>
                  <a:schemeClr val="dk1"/>
                </a:solidFill>
              </a:rPr>
              <a:t>Los usuarios que realizan más viajes tienden a usar el sistema de manera más constante.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Consistencia vs Valor del cliente (0.87):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100">
                <a:solidFill>
                  <a:schemeClr val="dk1"/>
                </a:solidFill>
              </a:rPr>
              <a:t>Cuanto más consistente es el uso, mayor es el valor que representa el cliente para el sistema.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Valor del cliente vs Engagement compuesto (0.94)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100">
                <a:solidFill>
                  <a:schemeClr val="dk1"/>
                </a:solidFill>
              </a:rPr>
              <a:t>El nivel de engagement refleja casi perfectamente el valor del cliente.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Días de membresía vs Frecuencia de viajes (0.52) y Consistencia (0.68)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100">
                <a:solidFill>
                  <a:schemeClr val="dk1"/>
                </a:solidFill>
              </a:rPr>
              <a:t>Cuantos más días tiene un usuario con membresía activa, más frecuente y consistente es su uso del sistema.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398" name="Google Shape;398;p48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8"/>
          <p:cNvSpPr txBox="1"/>
          <p:nvPr/>
        </p:nvSpPr>
        <p:spPr>
          <a:xfrm>
            <a:off x="185825" y="204850"/>
            <a:ext cx="27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Clasificación 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6038425" y="1103425"/>
            <a:ext cx="2801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44">
                <a:solidFill>
                  <a:srgbClr val="009144"/>
                </a:solidFill>
              </a:rPr>
              <a:t>Matriz de Correlación</a:t>
            </a:r>
            <a:endParaRPr b="1" sz="1844">
              <a:solidFill>
                <a:srgbClr val="009144"/>
              </a:solidFill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Arbol de desicion 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1103425"/>
            <a:ext cx="4912300" cy="37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idx="1" type="body"/>
          </p:nvPr>
        </p:nvSpPr>
        <p:spPr>
          <a:xfrm>
            <a:off x="5713900" y="2115025"/>
            <a:ext cx="32493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El modelo tiene una alta capacidad de predicción (93% de accuracy)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Predice muy bien quién renovará (98% de recall en la clase positiva).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Tiene un pequeño margen de error en quienes no renovarán, con un 83% de especificidad.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8" name="Google Shape;408;p49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185825" y="204850"/>
            <a:ext cx="27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Clasificación 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6152500" y="1343650"/>
            <a:ext cx="28107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44">
                <a:solidFill>
                  <a:srgbClr val="009144"/>
                </a:solidFill>
              </a:rPr>
              <a:t>Matriz de </a:t>
            </a:r>
            <a:r>
              <a:rPr b="1" lang="es" sz="1844">
                <a:solidFill>
                  <a:srgbClr val="009144"/>
                </a:solidFill>
              </a:rPr>
              <a:t>Confusión</a:t>
            </a:r>
            <a:endParaRPr b="1" sz="1844">
              <a:solidFill>
                <a:srgbClr val="009144"/>
              </a:solidFill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6478775" y="536750"/>
            <a:ext cx="25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Arbol de desicion 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3300"/>
            <a:ext cx="4568468" cy="37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4724550" y="2293825"/>
            <a:ext cx="42603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</a:t>
            </a:r>
            <a:r>
              <a:rPr lang="es"/>
              <a:t>ealizamos un análisis de clustering (agrupamiento) sobre las estaciones del sistema de bicicletas públicas MiBici, utilizando el algoritmo K-Means para clasificarlas según su popularidad (cantidad de viajes que inician en ellas).</a:t>
            </a:r>
            <a:endParaRPr/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420" name="Google Shape;420;p50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62250"/>
            <a:ext cx="4267201" cy="284243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4572000" y="1167925"/>
            <a:ext cx="45654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C</a:t>
            </a:r>
            <a:r>
              <a:rPr b="1" lang="es" sz="2844">
                <a:solidFill>
                  <a:srgbClr val="009144"/>
                </a:solidFill>
              </a:rPr>
              <a:t>lasificación</a:t>
            </a:r>
            <a:r>
              <a:rPr b="1" lang="es" sz="2844">
                <a:solidFill>
                  <a:srgbClr val="009144"/>
                </a:solidFill>
              </a:rPr>
              <a:t> las según su popularidad</a:t>
            </a:r>
            <a:endParaRPr b="1" sz="2844">
              <a:solidFill>
                <a:srgbClr val="009144"/>
              </a:solidFill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4706150" y="453825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155150" y="2441925"/>
            <a:ext cx="6207900" cy="28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50"/>
              <a:t>Obtener métricas clave de cada estación.</a:t>
            </a:r>
            <a:endParaRPr b="1"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/>
              <a:t>Se agrupan los datos por Origen_Id (ID de la estación) y se extraen:</a:t>
            </a:r>
            <a:endParaRPr sz="1350"/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/>
              <a:t>Origen_Popularidad: Número de viajes que parten de la estación.</a:t>
            </a:r>
            <a:endParaRPr sz="1350"/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/>
              <a:t>Origen_Lat y Origen_Lon: Coordenadas geográficas.</a:t>
            </a:r>
            <a:endParaRPr sz="1350"/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/>
              <a:t>Origen_Nombre: Nombre de la estación.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50"/>
          </a:p>
        </p:txBody>
      </p:sp>
      <p:sp>
        <p:nvSpPr>
          <p:cNvPr id="430" name="Google Shape;430;p51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5922500" y="1756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155150" y="1214225"/>
            <a:ext cx="4119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144">
                <a:solidFill>
                  <a:srgbClr val="009144"/>
                </a:solidFill>
              </a:rPr>
              <a:t>Métricas</a:t>
            </a:r>
            <a:r>
              <a:rPr b="1" lang="es" sz="2144">
                <a:solidFill>
                  <a:srgbClr val="009144"/>
                </a:solidFill>
              </a:rPr>
              <a:t> del modelo </a:t>
            </a:r>
            <a:endParaRPr b="1" sz="2144">
              <a:solidFill>
                <a:srgbClr val="009144"/>
              </a:solidFill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50" y="1040900"/>
            <a:ext cx="4510349" cy="19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459400" y="20485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 rotWithShape="1">
          <a:blip r:embed="rId4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495575" y="1252350"/>
            <a:ext cx="5446500" cy="27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Aplicar modelos de regresión para predecir la demanda de bicicletas por </a:t>
            </a:r>
            <a:r>
              <a:rPr lang="es" sz="1600">
                <a:solidFill>
                  <a:schemeClr val="dk1"/>
                </a:solidFill>
              </a:rPr>
              <a:t>estación</a:t>
            </a:r>
            <a:r>
              <a:rPr lang="es" sz="1600">
                <a:solidFill>
                  <a:schemeClr val="dk1"/>
                </a:solidFill>
              </a:rPr>
              <a:t>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Usar clasificación para categorizar viajes y usuarios con base en su comportamiento.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Implementar técnicas de agrupamiento para detectar estaciones con patrones similares y segmentar usuarios.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555475" y="369550"/>
            <a:ext cx="58239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Objetivo </a:t>
            </a:r>
            <a:r>
              <a:rPr b="1" lang="es" sz="2844">
                <a:solidFill>
                  <a:srgbClr val="009144"/>
                </a:solidFill>
              </a:rPr>
              <a:t>específicos</a:t>
            </a:r>
            <a:r>
              <a:rPr b="1" lang="es" sz="2844">
                <a:solidFill>
                  <a:srgbClr val="009144"/>
                </a:solidFill>
              </a:rPr>
              <a:t> </a:t>
            </a:r>
            <a:endParaRPr b="1" sz="2844">
              <a:solidFill>
                <a:srgbClr val="009144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0" y="481975"/>
            <a:ext cx="303847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1220550" y="792288"/>
            <a:ext cx="65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44">
                <a:solidFill>
                  <a:srgbClr val="009144"/>
                </a:solidFill>
              </a:rPr>
              <a:t>Determinación del Número Óptimo de Clusters (k)</a:t>
            </a:r>
            <a:endParaRPr b="1" sz="2144">
              <a:solidFill>
                <a:srgbClr val="0091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 txBox="1"/>
          <p:nvPr>
            <p:ph idx="1" type="body"/>
          </p:nvPr>
        </p:nvSpPr>
        <p:spPr>
          <a:xfrm>
            <a:off x="118550" y="1286150"/>
            <a:ext cx="45819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72"/>
              <a:t>Método del Codo</a:t>
            </a:r>
            <a:endParaRPr sz="2972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001"/>
              <a:buFont typeface="Arial"/>
              <a:buNone/>
            </a:pPr>
            <a:r>
              <a:rPr lang="es" sz="2972"/>
              <a:t>Evalúa la suma de cuadrados intra-cluster (WCSS) para diferentes valores de k.</a:t>
            </a:r>
            <a:endParaRPr sz="2972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972"/>
              <a:t>Se busca el punto donde añadir más clusters no mejora significativamente el modelo.</a:t>
            </a:r>
            <a:endParaRPr/>
          </a:p>
        </p:txBody>
      </p:sp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4700450" y="1365000"/>
            <a:ext cx="45819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72"/>
              <a:t>Análisis Silhouette</a:t>
            </a:r>
            <a:endParaRPr sz="297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972"/>
              <a:t> Mide qué tan bien definidos están los clusters.</a:t>
            </a:r>
            <a:endParaRPr sz="2972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001"/>
              <a:buFont typeface="Arial"/>
              <a:buNone/>
            </a:pPr>
            <a:r>
              <a:rPr lang="es" sz="2972"/>
              <a:t>Un score alto (cercano a 1) indica clusters bien separados.</a:t>
            </a:r>
            <a:endParaRPr sz="2972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72"/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88" y="2691650"/>
            <a:ext cx="6046425" cy="249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 rotWithShape="1">
          <a:blip r:embed="rId4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2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idx="1" type="body"/>
          </p:nvPr>
        </p:nvSpPr>
        <p:spPr>
          <a:xfrm>
            <a:off x="5023125" y="2272425"/>
            <a:ext cx="39432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K-Means (k=3)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elige k=3 para clasificar las estaciones en:</a:t>
            </a:r>
            <a:endParaRPr/>
          </a:p>
          <a:p>
            <a:pPr indent="-317182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Baja demanda</a:t>
            </a:r>
            <a:endParaRPr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Media demanda</a:t>
            </a:r>
            <a:endParaRPr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Alta demanda</a:t>
            </a:r>
            <a:endParaRPr/>
          </a:p>
        </p:txBody>
      </p:sp>
      <p:pic>
        <p:nvPicPr>
          <p:cNvPr id="454" name="Google Shape;454;p53"/>
          <p:cNvPicPr preferRelativeResize="0"/>
          <p:nvPr/>
        </p:nvPicPr>
        <p:blipFill rotWithShape="1">
          <a:blip r:embed="rId3">
            <a:alphaModFix/>
          </a:blip>
          <a:srcRect b="12211" l="0" r="50763" t="0"/>
          <a:stretch/>
        </p:blipFill>
        <p:spPr>
          <a:xfrm>
            <a:off x="103875" y="988193"/>
            <a:ext cx="4468125" cy="395308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3"/>
          <p:cNvSpPr txBox="1"/>
          <p:nvPr>
            <p:ph type="title"/>
          </p:nvPr>
        </p:nvSpPr>
        <p:spPr>
          <a:xfrm>
            <a:off x="5119400" y="1088350"/>
            <a:ext cx="34866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44">
                <a:solidFill>
                  <a:srgbClr val="009144"/>
                </a:solidFill>
              </a:rPr>
              <a:t>Distribución de popularidad por nivel de demanda</a:t>
            </a:r>
            <a:endParaRPr b="1" sz="2144">
              <a:solidFill>
                <a:srgbClr val="0091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3"/>
          <p:cNvPicPr preferRelativeResize="0"/>
          <p:nvPr/>
        </p:nvPicPr>
        <p:blipFill rotWithShape="1">
          <a:blip r:embed="rId4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type="title"/>
          </p:nvPr>
        </p:nvSpPr>
        <p:spPr>
          <a:xfrm>
            <a:off x="6007800" y="1949525"/>
            <a:ext cx="24786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44">
                <a:solidFill>
                  <a:srgbClr val="009144"/>
                </a:solidFill>
              </a:rPr>
              <a:t>Mapa Geográfico de Estaciones</a:t>
            </a:r>
            <a:endParaRPr b="1" sz="2144">
              <a:solidFill>
                <a:srgbClr val="0091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0" y="893150"/>
            <a:ext cx="5231901" cy="4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4"/>
          <p:cNvPicPr preferRelativeResize="0"/>
          <p:nvPr/>
        </p:nvPicPr>
        <p:blipFill rotWithShape="1">
          <a:blip r:embed="rId4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4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type="title"/>
          </p:nvPr>
        </p:nvSpPr>
        <p:spPr>
          <a:xfrm>
            <a:off x="2629650" y="896838"/>
            <a:ext cx="58989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44">
                <a:solidFill>
                  <a:srgbClr val="009144"/>
                </a:solidFill>
              </a:rPr>
              <a:t>Conteo de estaciones por nivel de demanda:</a:t>
            </a:r>
            <a:endParaRPr b="1" sz="2144">
              <a:solidFill>
                <a:srgbClr val="00914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44">
              <a:solidFill>
                <a:srgbClr val="0091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5"/>
          <p:cNvSpPr txBox="1"/>
          <p:nvPr>
            <p:ph idx="1" type="body"/>
          </p:nvPr>
        </p:nvSpPr>
        <p:spPr>
          <a:xfrm>
            <a:off x="481125" y="1202825"/>
            <a:ext cx="28257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550"/>
              <a:t>Nivel demanda</a:t>
            </a:r>
            <a:endParaRPr b="1" sz="15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Baja demanda     228</a:t>
            </a:r>
            <a:endParaRPr sz="1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Media demanda    125</a:t>
            </a:r>
            <a:endParaRPr sz="1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Alta demanda       7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50"/>
          </a:p>
        </p:txBody>
      </p:sp>
      <p:sp>
        <p:nvSpPr>
          <p:cNvPr id="474" name="Google Shape;474;p55"/>
          <p:cNvSpPr txBox="1"/>
          <p:nvPr>
            <p:ph idx="1" type="body"/>
          </p:nvPr>
        </p:nvSpPr>
        <p:spPr>
          <a:xfrm>
            <a:off x="3945300" y="1552400"/>
            <a:ext cx="5198700" cy="3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550"/>
              <a:t>Estaciones de alta demanda:</a:t>
            </a:r>
            <a:endParaRPr b="1" sz="1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                              Origen_Nombre  Origen_Popularidad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(GDL-049) Lopez Cotilla/ Marcos Castellanos                97335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  (GDL-009) Calz. Federalismo/ C. J. Angulo                  68558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        (GDL-198) Av. Alcalde / C. Hospital                        68381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      (GDL-033) Av. Hidalgo / C. Pedro Loza                    65559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(GDL-050) C. Pedro Moreno / Calz. Federalismo             61993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(GDL-048) C. Constancio Hernández/ Av. Juaréz             58556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(GDL-052) Av. Juárez / Av. 16 de Septiembre                53629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50"/>
          </a:p>
        </p:txBody>
      </p:sp>
      <p:pic>
        <p:nvPicPr>
          <p:cNvPr id="475" name="Google Shape;475;p55"/>
          <p:cNvPicPr preferRelativeResize="0"/>
          <p:nvPr/>
        </p:nvPicPr>
        <p:blipFill rotWithShape="1">
          <a:blip r:embed="rId3">
            <a:alphaModFix/>
          </a:blip>
          <a:srcRect b="0" l="30198" r="19021" t="14332"/>
          <a:stretch/>
        </p:blipFill>
        <p:spPr>
          <a:xfrm>
            <a:off x="168300" y="2723925"/>
            <a:ext cx="3178575" cy="21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 rotWithShape="1">
          <a:blip r:embed="rId4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4700450" y="267600"/>
            <a:ext cx="4324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50">
                <a:solidFill>
                  <a:schemeClr val="lt1"/>
                </a:solidFill>
              </a:rPr>
              <a:t>Clasificación las según su popularidad</a:t>
            </a:r>
            <a:endParaRPr sz="1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idx="1" type="body"/>
          </p:nvPr>
        </p:nvSpPr>
        <p:spPr>
          <a:xfrm>
            <a:off x="5495250" y="2420850"/>
            <a:ext cx="27189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</a:t>
            </a:r>
            <a:r>
              <a:rPr lang="es"/>
              <a:t>alculamos las distancias promedio entre estaciones y visualizando densidad en un mapa interactivo</a:t>
            </a:r>
            <a:endParaRPr/>
          </a:p>
        </p:txBody>
      </p:sp>
      <p:sp>
        <p:nvSpPr>
          <p:cNvPr id="484" name="Google Shape;484;p56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485" name="Google Shape;485;p56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 txBox="1"/>
          <p:nvPr/>
        </p:nvSpPr>
        <p:spPr>
          <a:xfrm>
            <a:off x="5922500" y="1756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87" name="Google Shape;4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62250"/>
            <a:ext cx="4267201" cy="284243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/>
          <p:nvPr/>
        </p:nvSpPr>
        <p:spPr>
          <a:xfrm>
            <a:off x="4572000" y="1167925"/>
            <a:ext cx="45654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844">
                <a:solidFill>
                  <a:srgbClr val="009144"/>
                </a:solidFill>
              </a:rPr>
              <a:t>Densidad espacial de estaciones</a:t>
            </a:r>
            <a:endParaRPr b="1" sz="2844">
              <a:solidFill>
                <a:srgbClr val="00914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Densidad espacial de estaciones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00" y="809850"/>
            <a:ext cx="4982225" cy="43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/>
        </p:nvSpPr>
        <p:spPr>
          <a:xfrm>
            <a:off x="5657650" y="747300"/>
            <a:ext cx="33735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544">
                <a:solidFill>
                  <a:srgbClr val="009144"/>
                </a:solidFill>
              </a:rPr>
              <a:t>Mapa de calor con gradiente</a:t>
            </a:r>
            <a:endParaRPr b="1" sz="2544">
              <a:solidFill>
                <a:srgbClr val="009144"/>
              </a:solidFill>
            </a:endParaRPr>
          </a:p>
        </p:txBody>
      </p:sp>
      <p:sp>
        <p:nvSpPr>
          <p:cNvPr id="498" name="Google Shape;498;p57"/>
          <p:cNvSpPr txBox="1"/>
          <p:nvPr>
            <p:ph idx="1" type="body"/>
          </p:nvPr>
        </p:nvSpPr>
        <p:spPr>
          <a:xfrm>
            <a:off x="5703900" y="1695150"/>
            <a:ext cx="3195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24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78"/>
              <a:buChar char="●"/>
            </a:pPr>
            <a:r>
              <a:rPr lang="es" sz="1478"/>
              <a:t>Amarillo: Alta densidad</a:t>
            </a:r>
            <a:endParaRPr sz="1478"/>
          </a:p>
          <a:p>
            <a:pPr indent="-3224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78"/>
              <a:buChar char="●"/>
            </a:pPr>
            <a:r>
              <a:rPr lang="es" sz="1478"/>
              <a:t>Azul: Baja densidad</a:t>
            </a:r>
            <a:endParaRPr sz="1478"/>
          </a:p>
          <a:p>
            <a:pPr indent="-3224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78"/>
              <a:buChar char="●"/>
            </a:pPr>
            <a:r>
              <a:rPr lang="es" sz="1478"/>
              <a:t>Basado en distancias promedio a 5 estaciones cercanas.</a:t>
            </a:r>
            <a:endParaRPr sz="1478"/>
          </a:p>
          <a:p>
            <a:pPr indent="-320992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s" sz="1455"/>
              <a:t>Puntos de referencia clave (Centro Histórico) marcados con estrellas.</a:t>
            </a:r>
            <a:endParaRPr sz="1455"/>
          </a:p>
        </p:txBody>
      </p:sp>
      <p:sp>
        <p:nvSpPr>
          <p:cNvPr id="499" name="Google Shape;499;p57"/>
          <p:cNvSpPr txBox="1"/>
          <p:nvPr>
            <p:ph idx="1" type="body"/>
          </p:nvPr>
        </p:nvSpPr>
        <p:spPr>
          <a:xfrm>
            <a:off x="5657650" y="3947350"/>
            <a:ext cx="3195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24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78"/>
              <a:buChar char="●"/>
            </a:pPr>
            <a:r>
              <a:rPr lang="es" sz="1478"/>
              <a:t>BallTree se usa en algoritmos de agrupamiento</a:t>
            </a:r>
            <a:endParaRPr sz="1478"/>
          </a:p>
          <a:p>
            <a:pPr indent="-320992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s" sz="1455"/>
              <a:t>BallTree no es un modelo de aprendizaje</a:t>
            </a:r>
            <a:endParaRPr sz="1455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8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8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Agrupamiento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4700450" y="267600"/>
            <a:ext cx="432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chemeClr val="lt1"/>
                </a:solidFill>
              </a:rPr>
              <a:t>Densidad espacial de estaciones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1329450" y="824763"/>
            <a:ext cx="6711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44">
                <a:solidFill>
                  <a:srgbClr val="009144"/>
                </a:solidFill>
              </a:rPr>
              <a:t>Conteo de estaciones por nivel de demanda</a:t>
            </a:r>
            <a:endParaRPr b="1" sz="2244">
              <a:solidFill>
                <a:srgbClr val="009144"/>
              </a:solidFill>
            </a:endParaRPr>
          </a:p>
        </p:txBody>
      </p:sp>
      <p:sp>
        <p:nvSpPr>
          <p:cNvPr id="508" name="Google Shape;508;p58"/>
          <p:cNvSpPr txBox="1"/>
          <p:nvPr/>
        </p:nvSpPr>
        <p:spPr>
          <a:xfrm>
            <a:off x="389475" y="1366850"/>
            <a:ext cx="3416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44">
                <a:solidFill>
                  <a:srgbClr val="009144"/>
                </a:solidFill>
              </a:rPr>
              <a:t>Top 10 estaciones más aisladas</a:t>
            </a:r>
            <a:endParaRPr b="1" sz="1844">
              <a:solidFill>
                <a:srgbClr val="009144"/>
              </a:solidFill>
            </a:endParaRPr>
          </a:p>
        </p:txBody>
      </p:sp>
      <p:sp>
        <p:nvSpPr>
          <p:cNvPr id="509" name="Google Shape;509;p58"/>
          <p:cNvSpPr txBox="1"/>
          <p:nvPr/>
        </p:nvSpPr>
        <p:spPr>
          <a:xfrm>
            <a:off x="5154350" y="1271675"/>
            <a:ext cx="34167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544">
                <a:solidFill>
                  <a:srgbClr val="009144"/>
                </a:solidFill>
              </a:rPr>
              <a:t>Top 10 estaciones más centrales</a:t>
            </a:r>
            <a:endParaRPr b="1" sz="1944">
              <a:solidFill>
                <a:srgbClr val="009144"/>
              </a:solidFill>
            </a:endParaRPr>
          </a:p>
        </p:txBody>
      </p:sp>
      <p:sp>
        <p:nvSpPr>
          <p:cNvPr id="510" name="Google Shape;510;p58"/>
          <p:cNvSpPr txBox="1"/>
          <p:nvPr>
            <p:ph idx="1" type="body"/>
          </p:nvPr>
        </p:nvSpPr>
        <p:spPr>
          <a:xfrm>
            <a:off x="70200" y="1694075"/>
            <a:ext cx="45450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350"/>
              <a:t>        </a:t>
            </a:r>
            <a:r>
              <a:rPr lang="es" sz="1050"/>
              <a:t>                        Origen_Nombre  Densidad_Estaciones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(GDL-188) Av. de la Presa / Av. Manuel A. Cam             0.869742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      (ZPN-070)Av. Avila Camacho / Av. Patria             0.819053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(ZPN-056) Av. M. Ávila Camacho / C. San Jorge             0.771751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(ZPN-069)Jesús María Romo /Av. Aurelio Ortega             0.757365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 (ZPN-067) C. Chimalhuacán / Av. López Mateos             0.703386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           (GDL-158) Av. Faro / Av. Las Rosas             0.693868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   (GDL-192) Calle A1 / Av. Manuel A. Camacho             0.690288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  (GDL-226) C. Luis G. Cuevas /Av. Revolución             0.641076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(GDL-176) C. San Bonifacio/ Paseo Benedictino             0.631031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 sz="1050"/>
              <a:t>(GDL-210) Av. Washington / Calz. Independenci             0.629025</a:t>
            </a:r>
            <a:endParaRPr sz="10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50"/>
          </a:p>
        </p:txBody>
      </p:sp>
      <p:sp>
        <p:nvSpPr>
          <p:cNvPr id="511" name="Google Shape;511;p58"/>
          <p:cNvSpPr txBox="1"/>
          <p:nvPr>
            <p:ph idx="1" type="body"/>
          </p:nvPr>
        </p:nvSpPr>
        <p:spPr>
          <a:xfrm>
            <a:off x="4964750" y="1694075"/>
            <a:ext cx="40602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                           Origen_Nombre  Densidad_Estaciones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(GDL-044) C. Gral. San Martín /Av.  Vallarta             0.200568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  (GDL-065) C. Simón Bolivar / Av. La Paz             0.208693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   (GDL-195) C. Ramón Corona / Av. Juárez             0.218261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(GDL-063) C. Colonias  / C. López Cotilla             0.220653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      (GDL-046) C. Emerson / Av. Vallarta             0.220797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(GDL-049) Lopez Cotilla/ Marcos Castellanos             0.221375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           (GDL-040) C. Morelos / C. Progreso             0.223138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(GDL-187) Av. 16 de Septiembre / C. Priscilia             0.224474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1050"/>
              <a:t>(GDL-043) C. Simón Bolivar / C. López Cotilla             0.225699</a:t>
            </a:r>
            <a:endParaRPr sz="1050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s" sz="1050"/>
              <a:t>       (GDL-030) C. Pedro Moreno/ C. Progreso             0.227051</a:t>
            </a:r>
            <a:endParaRPr sz="105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9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4232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9"/>
          <p:cNvSpPr txBox="1"/>
          <p:nvPr>
            <p:ph type="title"/>
          </p:nvPr>
        </p:nvSpPr>
        <p:spPr>
          <a:xfrm>
            <a:off x="37950" y="884375"/>
            <a:ext cx="40197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>
                <a:solidFill>
                  <a:schemeClr val="lt1"/>
                </a:solidFill>
              </a:rPr>
              <a:t>Conclusiones</a:t>
            </a:r>
            <a:endParaRPr sz="4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20">
              <a:solidFill>
                <a:schemeClr val="lt1"/>
              </a:solidFill>
            </a:endParaRPr>
          </a:p>
        </p:txBody>
      </p:sp>
      <p:pic>
        <p:nvPicPr>
          <p:cNvPr id="518" name="Google Shape;5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99" y="2170825"/>
            <a:ext cx="2010650" cy="2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0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0"/>
          <p:cNvSpPr txBox="1"/>
          <p:nvPr/>
        </p:nvSpPr>
        <p:spPr>
          <a:xfrm>
            <a:off x="449400" y="75000"/>
            <a:ext cx="295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Conclusiones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526" name="Google Shape;526;p60"/>
          <p:cNvSpPr txBox="1"/>
          <p:nvPr>
            <p:ph idx="1" type="body"/>
          </p:nvPr>
        </p:nvSpPr>
        <p:spPr>
          <a:xfrm>
            <a:off x="239675" y="1089675"/>
            <a:ext cx="4265700" cy="25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El modelo SARIMA resultó efectivo para predecir la demanda horaria de bicicletas públicas.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Se identificaron patrones temporales y estacionales consistentes en los datos.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600">
                <a:solidFill>
                  <a:schemeClr val="dk1"/>
                </a:solidFill>
              </a:rPr>
              <a:t>Esta segmentación facilita la planificación y expansión del sistema en zonas clave.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</p:txBody>
      </p:sp>
      <p:pic>
        <p:nvPicPr>
          <p:cNvPr id="527" name="Google Shape;527;p60"/>
          <p:cNvPicPr preferRelativeResize="0"/>
          <p:nvPr/>
        </p:nvPicPr>
        <p:blipFill rotWithShape="1">
          <a:blip r:embed="rId4">
            <a:alphaModFix/>
          </a:blip>
          <a:srcRect b="0" l="45790" r="0" t="0"/>
          <a:stretch/>
        </p:blipFill>
        <p:spPr>
          <a:xfrm>
            <a:off x="4911200" y="751275"/>
            <a:ext cx="4232798" cy="43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1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1"/>
          <p:cNvSpPr txBox="1"/>
          <p:nvPr/>
        </p:nvSpPr>
        <p:spPr>
          <a:xfrm>
            <a:off x="449400" y="75000"/>
            <a:ext cx="403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</a:rPr>
              <a:t>Recomendaciones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534" name="Google Shape;534;p61"/>
          <p:cNvSpPr txBox="1"/>
          <p:nvPr>
            <p:ph idx="1" type="body"/>
          </p:nvPr>
        </p:nvSpPr>
        <p:spPr>
          <a:xfrm>
            <a:off x="6608525" y="1009250"/>
            <a:ext cx="25911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❖"/>
            </a:pPr>
            <a:r>
              <a:rPr lang="es" sz="1600">
                <a:solidFill>
                  <a:schemeClr val="dk1"/>
                </a:solidFill>
              </a:rPr>
              <a:t>Implementar redistribución dinámica de bicicletas en horas pico.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❖"/>
            </a:pPr>
            <a:r>
              <a:rPr lang="es" sz="1600">
                <a:solidFill>
                  <a:schemeClr val="dk1"/>
                </a:solidFill>
              </a:rPr>
              <a:t>Priorizar estaciones de alta demanda cercanas a centros comerciales y oficinas.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❖"/>
            </a:pPr>
            <a:r>
              <a:rPr lang="es" sz="1600">
                <a:solidFill>
                  <a:schemeClr val="dk1"/>
                </a:solidFill>
              </a:rPr>
              <a:t>Diseñar campañas de fidelización para usuarios ocasionales.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35" name="Google Shape;5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1275"/>
            <a:ext cx="6608518" cy="43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01775" y="1178225"/>
            <a:ext cx="255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3144">
                <a:solidFill>
                  <a:srgbClr val="009144"/>
                </a:solidFill>
              </a:rPr>
              <a:t>Regresión</a:t>
            </a:r>
            <a:endParaRPr b="1" sz="3144">
              <a:solidFill>
                <a:srgbClr val="009144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09575" y="2021400"/>
            <a:ext cx="26976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es" sz="1200">
                <a:solidFill>
                  <a:schemeClr val="dk1"/>
                </a:solidFill>
              </a:rPr>
              <a:t>¿Cuántos viajes se esperan mañana en una estación? (Red LSTM)</a:t>
            </a:r>
            <a:br>
              <a:rPr lang="e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es" sz="1200">
                <a:solidFill>
                  <a:schemeClr val="dk1"/>
                </a:solidFill>
              </a:rPr>
              <a:t>¿Cuántos viajes se iniciarán en una estación en un horario específico?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752775" y="1178213"/>
            <a:ext cx="3137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944">
                <a:solidFill>
                  <a:srgbClr val="009144"/>
                </a:solidFill>
              </a:rPr>
              <a:t>Métricas de evaluación para cada modelo</a:t>
            </a:r>
            <a:endParaRPr b="1" sz="1944">
              <a:solidFill>
                <a:srgbClr val="009144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682875" y="2377950"/>
            <a:ext cx="3137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es" sz="1200">
                <a:solidFill>
                  <a:schemeClr val="dk1"/>
                </a:solidFill>
              </a:rPr>
              <a:t>SARIMA (pronóstico de demanda)  </a:t>
            </a:r>
            <a:r>
              <a:rPr i="1" lang="es" sz="1200">
                <a:solidFill>
                  <a:schemeClr val="dk1"/>
                </a:solidFill>
              </a:rPr>
              <a:t>Error Medio Absoluto (MAE)</a:t>
            </a:r>
            <a:r>
              <a:rPr lang="es" sz="1200">
                <a:solidFill>
                  <a:schemeClr val="dk1"/>
                </a:solidFill>
              </a:rPr>
              <a:t> y </a:t>
            </a:r>
            <a:r>
              <a:rPr i="1" lang="es" sz="1200">
                <a:solidFill>
                  <a:schemeClr val="dk1"/>
                </a:solidFill>
              </a:rPr>
              <a:t>Error Cuadrático Medio (RMSE)</a:t>
            </a:r>
            <a:r>
              <a:rPr lang="es" sz="1200">
                <a:solidFill>
                  <a:schemeClr val="dk1"/>
                </a:solidFill>
              </a:rPr>
              <a:t>.</a:t>
            </a:r>
            <a:br>
              <a:rPr lang="e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575" y="1984250"/>
            <a:ext cx="2370900" cy="189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49500" y="1195375"/>
            <a:ext cx="25578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744">
                <a:solidFill>
                  <a:srgbClr val="009144"/>
                </a:solidFill>
              </a:rPr>
              <a:t>Agrupamiento</a:t>
            </a:r>
            <a:endParaRPr b="1" sz="2744">
              <a:solidFill>
                <a:srgbClr val="009144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09725" y="1957050"/>
            <a:ext cx="26976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200">
                <a:solidFill>
                  <a:schemeClr val="dk1"/>
                </a:solidFill>
              </a:rPr>
              <a:t>Agrupar estaciones en 3 niveles de demanda (baja/media/alta) basado en su popularidad. (</a:t>
            </a:r>
            <a:r>
              <a:rPr i="1" lang="es" sz="1200">
                <a:solidFill>
                  <a:schemeClr val="dk1"/>
                </a:solidFill>
              </a:rPr>
              <a:t>K-Means)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s" sz="1200">
                <a:solidFill>
                  <a:schemeClr val="dk1"/>
                </a:solidFill>
              </a:rPr>
              <a:t>Calcular densidad espacial de estaciones (</a:t>
            </a:r>
            <a:r>
              <a:rPr i="1" lang="es" sz="1200">
                <a:solidFill>
                  <a:schemeClr val="dk1"/>
                </a:solidFill>
              </a:rPr>
              <a:t>BallTree (Análisis de Densidad Geográfica)</a:t>
            </a:r>
            <a:r>
              <a:rPr lang="es" sz="12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232225" y="2413500"/>
            <a:ext cx="26976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s" sz="1200">
                <a:solidFill>
                  <a:schemeClr val="dk1"/>
                </a:solidFill>
              </a:rPr>
              <a:t>Método del Codo, </a:t>
            </a:r>
            <a:r>
              <a:rPr i="1" lang="es" sz="1200">
                <a:solidFill>
                  <a:schemeClr val="dk1"/>
                </a:solidFill>
              </a:rPr>
              <a:t>Silhouette Score</a:t>
            </a:r>
            <a:r>
              <a:rPr lang="es" sz="1200">
                <a:solidFill>
                  <a:schemeClr val="dk1"/>
                </a:solidFill>
              </a:rPr>
              <a:t>.</a:t>
            </a:r>
            <a:br>
              <a:rPr lang="es" sz="12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012475" y="1437888"/>
            <a:ext cx="3137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944">
                <a:solidFill>
                  <a:srgbClr val="009144"/>
                </a:solidFill>
              </a:rPr>
              <a:t>Métricas de evaluación para cada modelo</a:t>
            </a:r>
            <a:endParaRPr b="1" sz="1944">
              <a:solidFill>
                <a:srgbClr val="009144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9700" l="63001" r="0" t="16807"/>
          <a:stretch/>
        </p:blipFill>
        <p:spPr>
          <a:xfrm>
            <a:off x="3220975" y="1260625"/>
            <a:ext cx="2697599" cy="319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1449275" y="234100"/>
            <a:ext cx="68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</a:rPr>
              <a:t>Que se espera de cada modelo</a:t>
            </a:r>
            <a:endParaRPr b="1" sz="2900">
              <a:solidFill>
                <a:schemeClr val="lt1"/>
              </a:solidFill>
            </a:endParaRPr>
          </a:p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80925" y="1178225"/>
            <a:ext cx="3325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3044">
                <a:solidFill>
                  <a:srgbClr val="009144"/>
                </a:solidFill>
              </a:rPr>
              <a:t>Clasificación</a:t>
            </a:r>
            <a:endParaRPr b="1" sz="3044">
              <a:solidFill>
                <a:srgbClr val="009144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99575" y="2386025"/>
            <a:ext cx="26976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s" sz="1200">
                <a:solidFill>
                  <a:schemeClr val="dk1"/>
                </a:solidFill>
              </a:rPr>
              <a:t>¿Un usuario renovará su membresía o no? (</a:t>
            </a:r>
            <a:r>
              <a:rPr i="1" lang="es" sz="1200">
                <a:solidFill>
                  <a:schemeClr val="dk1"/>
                </a:solidFill>
              </a:rPr>
              <a:t>Arbol de desicion</a:t>
            </a:r>
            <a:r>
              <a:rPr lang="es" sz="1200">
                <a:solidFill>
                  <a:schemeClr val="dk1"/>
                </a:solidFill>
              </a:rPr>
              <a:t>)</a:t>
            </a:r>
            <a:br>
              <a:rPr lang="es" sz="12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752775" y="1178213"/>
            <a:ext cx="3137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944">
                <a:solidFill>
                  <a:srgbClr val="009144"/>
                </a:solidFill>
              </a:rPr>
              <a:t>Métricas de evaluación para cada modelo</a:t>
            </a:r>
            <a:endParaRPr b="1" sz="1944">
              <a:solidFill>
                <a:srgbClr val="009144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972525" y="2430875"/>
            <a:ext cx="26976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❖"/>
            </a:pPr>
            <a:r>
              <a:rPr lang="es" sz="1200">
                <a:solidFill>
                  <a:schemeClr val="dk1"/>
                </a:solidFill>
              </a:rPr>
              <a:t> </a:t>
            </a:r>
            <a:r>
              <a:rPr i="1" lang="es" sz="1200">
                <a:solidFill>
                  <a:schemeClr val="dk1"/>
                </a:solidFill>
              </a:rPr>
              <a:t>Precisión, Recall, F1-Score, Accuracy.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22249" l="3809" r="67786" t="22907"/>
          <a:stretch/>
        </p:blipFill>
        <p:spPr>
          <a:xfrm>
            <a:off x="3347825" y="1557725"/>
            <a:ext cx="2448350" cy="28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4232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205975" y="544925"/>
            <a:ext cx="37152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20">
                <a:solidFill>
                  <a:schemeClr val="lt1"/>
                </a:solidFill>
              </a:rPr>
              <a:t>Acerca del Dataset</a:t>
            </a:r>
            <a:endParaRPr sz="4220">
              <a:solidFill>
                <a:schemeClr val="lt1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99" y="2170825"/>
            <a:ext cx="2010650" cy="2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65119" l="18845" r="21062" t="0"/>
          <a:stretch/>
        </p:blipFill>
        <p:spPr>
          <a:xfrm>
            <a:off x="0" y="0"/>
            <a:ext cx="9144001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3088175" y="234100"/>
            <a:ext cx="33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900">
                <a:solidFill>
                  <a:schemeClr val="lt1"/>
                </a:solidFill>
              </a:rPr>
              <a:t>Acerca Dataset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32100" y="1400775"/>
            <a:ext cx="4023900" cy="32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08857" lvl="0" marL="457200" rtl="0" algn="just">
              <a:lnSpc>
                <a:spcPct val="15714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2660">
                <a:solidFill>
                  <a:schemeClr val="dk1"/>
                </a:solidFill>
              </a:rPr>
              <a:t>Fuente: Datos abiertos del sistema de bicicletas compartidas MiBici en Guadalajara, México.</a:t>
            </a:r>
            <a:endParaRPr sz="2660">
              <a:solidFill>
                <a:schemeClr val="dk1"/>
              </a:solidFill>
            </a:endParaRPr>
          </a:p>
          <a:p>
            <a:pPr indent="-308857" lvl="0" marL="457200" rtl="0" algn="just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2660">
                <a:solidFill>
                  <a:schemeClr val="dk1"/>
                </a:solidFill>
              </a:rPr>
              <a:t>Periodo de Datos: Diciembre de 2014 - Enero de 2024 (110 meses).</a:t>
            </a:r>
            <a:endParaRPr sz="2660">
              <a:solidFill>
                <a:schemeClr val="dk1"/>
              </a:solidFill>
            </a:endParaRPr>
          </a:p>
          <a:p>
            <a:pPr indent="-308857" lvl="0" marL="457200" rtl="0" algn="just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2660">
                <a:solidFill>
                  <a:schemeClr val="dk1"/>
                </a:solidFill>
              </a:rPr>
              <a:t>Volumen de Viajes: 25,863,690 viajes registrados en el sistema.</a:t>
            </a:r>
            <a:endParaRPr sz="2660">
              <a:solidFill>
                <a:schemeClr val="dk1"/>
              </a:solidFill>
            </a:endParaRPr>
          </a:p>
          <a:p>
            <a:pPr indent="-308857" lvl="0" marL="457200" rtl="0" algn="just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2660">
                <a:solidFill>
                  <a:schemeClr val="dk1"/>
                </a:solidFill>
              </a:rPr>
              <a:t>Estaciones: 372 estaciones de bicicletas públicas en la ZMG.</a:t>
            </a:r>
            <a:endParaRPr sz="2660">
              <a:solidFill>
                <a:schemeClr val="dk1"/>
              </a:solidFill>
            </a:endParaRPr>
          </a:p>
          <a:p>
            <a:pPr indent="-308857" lvl="0" marL="457200" rtl="0" algn="just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s" sz="2660">
                <a:solidFill>
                  <a:schemeClr val="dk1"/>
                </a:solidFill>
              </a:rPr>
              <a:t>Codificación de Datos: Archivos separados por comas (.csv)</a:t>
            </a:r>
            <a:endParaRPr sz="2660">
              <a:solidFill>
                <a:schemeClr val="dk1"/>
              </a:solidFill>
            </a:endParaRPr>
          </a:p>
        </p:txBody>
      </p:sp>
      <p:pic>
        <p:nvPicPr>
          <p:cNvPr id="130" name="Google Shape;130;p21" title="3000 Trave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425" y="1132550"/>
            <a:ext cx="4145128" cy="34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880937" y="4605075"/>
            <a:ext cx="368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7142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3000 viajes visualizados (aprox. 10 horas de servicio)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